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2" r:id="rId6"/>
    <p:sldId id="261" r:id="rId7"/>
    <p:sldId id="263" r:id="rId8"/>
    <p:sldId id="264" r:id="rId9"/>
    <p:sldId id="267" r:id="rId10"/>
    <p:sldId id="265" r:id="rId11"/>
    <p:sldId id="266" r:id="rId12"/>
    <p:sldId id="268" r:id="rId13"/>
    <p:sldId id="26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2627-0DC8-59A8-45C6-B1A7C5A7E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DBB12-F2D5-0CB2-DA77-C3F6743FF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B15E-2506-B733-FBC4-DFEDE6E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E734-6C46-1816-FE62-68D087C2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6438-4836-A68C-545A-1C9E9352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04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F314-26BE-EFD4-16EB-17BC8EFC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C7F18-CA89-010D-98BB-B971B8596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DBF47-E27A-838D-574B-7337615C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F696-2D83-EB49-E3A7-1B8460E3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3135D-A7D4-89B2-B116-782D4E1F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46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AF302F-9457-54D9-1C05-A4CC5EBC6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864C5-3251-E987-02DB-1EC9071FB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70834-23BC-78DE-D4E0-13764E172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51D9-6387-9574-00DF-D7FED1E7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C9154-49F0-5EEE-0243-F561A50E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82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43CE-F825-1C55-C195-DD4DBED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EA27-EAEF-2BC2-6E3F-7D57320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361C-26D7-BDE0-5CA8-6BC54466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0E323-EE5A-5F8A-A4C3-CD22C569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8BE6E-415B-9A6B-A08A-8C232CBC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2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0370-504B-FB26-92C9-ADD16F7C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5C0B0-9A22-6492-F283-3E36F9D8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58A7-467E-8E19-F179-00DC815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4281-FA23-E084-1153-494329E7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DE28-D1F7-D416-55CE-0D5FF3D5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33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F437-8BCF-9D91-3195-7501F4C3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389D-B22F-315E-0FBB-730667598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15B8-93E0-C373-1995-572BA5F0A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31E76-09F1-509D-F9E7-A3F42B96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581E0-4C0D-74BD-8CC3-70A8299A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F3444-E144-6279-AF08-F2F9ED9E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0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3F8A-0A10-E820-192D-B89B85C6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1555-4EA8-ED8B-589A-B83E9AD4E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56A55-0977-3103-9700-24DD00E9A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770BF-ADEE-9BC9-5501-81C6B59F4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3F32B-257E-75CF-DB95-73F74DC25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9322B-3E4E-C0DE-9164-67D8448B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B20CF-1E3B-DED3-D3CB-D7591C3F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9DF9C-4313-3451-E07B-34469922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6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684B-BDEC-4003-63BD-2A8022EE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10E2A-C555-137E-C90C-EDC152A0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9A01D-0677-66CD-E5AD-A3DF245A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3FBF9-1DCA-F40A-A4A1-843589C9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83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1434F-1EBB-269E-E6EC-1FD5BC8E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5AC41-7DC9-E731-F883-83F056FB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4BEF-B6CE-D99C-7052-866F5A61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EA80-A6A4-F43C-14C6-A7FB9BD9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1618-05D5-CEC2-7486-D81B0B3C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04BC-A770-CBA6-AFD6-239B18B1B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CF1E6-F4DE-174C-9A58-28D5E248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0970-39F4-B7D9-8064-C29E536C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1219A-CF70-224B-E187-7F54CD95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7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C61E-FF1F-C09A-1495-2A8C968E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A986D-71E0-6959-5846-6687D3FB5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EBFCD-16DE-4D33-9471-35561E40B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176C1-CF8D-D365-DB47-8968690E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9A163-E365-9EBC-D5A8-75079783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55D13-4CF6-40A0-A9C0-0A95A258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30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A69B8-1A00-E06C-9CEB-DF8818A7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54AC-96D1-4133-D39A-4FC1AF466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F39D-774E-2D36-5AA7-90964F806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95384-49B0-4827-A454-50C218FA933A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60D6-A875-7FE5-12B3-6126BB6A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CB11-5EC3-2AA2-9EB1-796E4133F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4094CE-96CC-4DF8-9F9D-3ABFC3A148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07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author/studiogstock" TargetMode="External"/><Relationship Id="rId2" Type="http://schemas.openxmlformats.org/officeDocument/2006/relationships/hyperlink" Target="https://www.freepik.com/author/macrove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author/rawpixel-com" TargetMode="External"/><Relationship Id="rId4" Type="http://schemas.openxmlformats.org/officeDocument/2006/relationships/hyperlink" Target="https://www.freepik.com/author/pongpongch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Нет описания фото.">
            <a:extLst>
              <a:ext uri="{FF2B5EF4-FFF2-40B4-BE49-F238E27FC236}">
                <a16:creationId xmlns:a16="http://schemas.microsoft.com/office/drawing/2014/main" id="{A631B640-67E7-614B-3298-26401784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9089" b="1017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45D76-9C39-E970-01B1-053C52ED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Small Embedded Language Model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ED2FD-7160-D02C-A5C3-3259E659E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Timur Ishuov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1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F7EC-971D-FCA9-1827-75BB6E54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Simplified Self-Supervised Learning</a:t>
            </a:r>
            <a:br>
              <a:rPr lang="en-US" dirty="0"/>
            </a:br>
            <a:r>
              <a:rPr lang="en-US" dirty="0"/>
              <a:t>0.1% of tokens replaced with “@”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78293-8B58-39D0-CDA4-FC8D9BB7E7AD}"/>
              </a:ext>
            </a:extLst>
          </p:cNvPr>
          <p:cNvSpPr txBox="1"/>
          <p:nvPr/>
        </p:nvSpPr>
        <p:spPr>
          <a:xfrm>
            <a:off x="8959619" y="2514601"/>
            <a:ext cx="2937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Vocabulary: 722</a:t>
            </a:r>
          </a:p>
          <a:p>
            <a:endParaRPr lang="en-US" dirty="0"/>
          </a:p>
          <a:p>
            <a:r>
              <a:rPr lang="en-US" dirty="0"/>
              <a:t>Sequence Length: 450</a:t>
            </a:r>
          </a:p>
          <a:p>
            <a:r>
              <a:rPr lang="en-US" dirty="0"/>
              <a:t>Vector Length: 980</a:t>
            </a:r>
          </a:p>
          <a:p>
            <a:r>
              <a:rPr lang="en-US" dirty="0"/>
              <a:t>Layers: 10</a:t>
            </a:r>
          </a:p>
          <a:p>
            <a:r>
              <a:rPr lang="en-US" dirty="0"/>
              <a:t>Facets: 7</a:t>
            </a:r>
          </a:p>
          <a:p>
            <a:endParaRPr lang="en-US" dirty="0"/>
          </a:p>
          <a:p>
            <a:r>
              <a:rPr lang="en-US" dirty="0"/>
              <a:t>Learning rate: 3e-5</a:t>
            </a:r>
          </a:p>
          <a:p>
            <a:endParaRPr lang="en-US" dirty="0"/>
          </a:p>
          <a:p>
            <a:r>
              <a:rPr lang="en-US" dirty="0"/>
              <a:t>We need to train it until it stops producing grammatical errors</a:t>
            </a:r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E21F3-92E5-887F-2723-21ABB3E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3" y="2065271"/>
            <a:ext cx="8657070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EAEF-0DD2-8F2B-A96A-1063874D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is really fascinating. </a:t>
            </a:r>
            <a:br>
              <a:rPr lang="en-US" dirty="0"/>
            </a:br>
            <a:r>
              <a:rPr lang="en-US" dirty="0"/>
              <a:t>ChatGPT as Reward model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25EA8-DE2C-A1C6-7BC4-1DA0E8F40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896" y="1927228"/>
            <a:ext cx="9363140" cy="4081686"/>
          </a:xfrm>
        </p:spPr>
      </p:pic>
    </p:spTree>
    <p:extLst>
      <p:ext uri="{BB962C8B-B14F-4D97-AF65-F5344CB8AC3E}">
        <p14:creationId xmlns:p14="http://schemas.microsoft.com/office/powerpoint/2010/main" val="188212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E91B-4BDE-861D-80C1-C79815EF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22921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Stopped prematurely. It still makes a lot of errors, good to test now. Let us shift to ChatGPT webpage</a:t>
            </a:r>
            <a:endParaRPr lang="ru-RU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84A4B6-1FAB-A8C7-8E5E-9185F010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33" y="653114"/>
            <a:ext cx="7443585" cy="142916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4D8C3D8-1C8B-4713-B40E-5549FECE7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286" y="3903044"/>
            <a:ext cx="11443427" cy="10984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E08FE1-88F1-BCB0-B3E6-792E9ACF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75" y="5076291"/>
            <a:ext cx="11064325" cy="12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2C48-84C6-8825-CBFE-B7FA6D1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4A32-C3E7-9D78-81DA-F14AA0B65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always thank my Lord Jesus Christ for this opportunity. No other God died for our sins as “Punishment for sins is Death.” Cross=Love of God. Jesus Christ is my King. 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https://www.freepik.com/author/macrovector</a:t>
            </a:r>
            <a:endParaRPr lang="en-US" dirty="0"/>
          </a:p>
          <a:p>
            <a:r>
              <a:rPr lang="en-US" dirty="0">
                <a:hlinkClick r:id="rId3"/>
              </a:rPr>
              <a:t>https://www.freepik.com/author/studiogstock</a:t>
            </a:r>
            <a:endParaRPr lang="en-US" dirty="0"/>
          </a:p>
          <a:p>
            <a:r>
              <a:rPr lang="en-US" dirty="0">
                <a:hlinkClick r:id="rId4"/>
              </a:rPr>
              <a:t>https://www.freepik.com/author/pongpongching</a:t>
            </a:r>
            <a:endParaRPr lang="en-US" dirty="0"/>
          </a:p>
          <a:p>
            <a:r>
              <a:rPr lang="en-US" dirty="0">
                <a:hlinkClick r:id="rId5"/>
              </a:rPr>
              <a:t>https://www.freepik.com/author/rawpixel-com</a:t>
            </a:r>
            <a:endParaRPr lang="en-US" dirty="0"/>
          </a:p>
          <a:p>
            <a:r>
              <a:rPr lang="en-US" dirty="0"/>
              <a:t>Images from Freepik.com</a:t>
            </a:r>
            <a:endParaRPr lang="ru-RU" dirty="0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72F34B8A-A4A7-1D22-35AE-7761F45065BB}"/>
              </a:ext>
            </a:extLst>
          </p:cNvPr>
          <p:cNvSpPr/>
          <p:nvPr/>
        </p:nvSpPr>
        <p:spPr>
          <a:xfrm>
            <a:off x="7867858" y="2713055"/>
            <a:ext cx="271306" cy="251209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0EFE7562-E953-06ED-EAFB-03D8A0E16F1E}"/>
              </a:ext>
            </a:extLst>
          </p:cNvPr>
          <p:cNvSpPr/>
          <p:nvPr/>
        </p:nvSpPr>
        <p:spPr>
          <a:xfrm>
            <a:off x="9686611" y="2311121"/>
            <a:ext cx="271306" cy="251209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29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FE7FD-1E7E-CDF6-703C-A23FC22A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74" r="24059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7FECF-5DAC-DC85-B638-96FF38E9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99" y="5868166"/>
            <a:ext cx="7723301" cy="752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We are small bank (2 Office and 10 ATMs)</a:t>
            </a:r>
            <a:b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And we want to convert to Bitcoin Bank platform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14790-E2F8-E8DA-F5E7-DA95E1E5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71" r="1" b="2254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31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8043F-A674-7F47-2D0C-9BC477BD5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420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89333-AC69-B6EF-472E-4AF527D6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 dirty="0"/>
              <a:t>Software/Hardware on 70% of ATM in the world:</a:t>
            </a:r>
            <a:endParaRPr lang="ru-RU" sz="5000" dirty="0"/>
          </a:p>
        </p:txBody>
      </p:sp>
      <p:pic>
        <p:nvPicPr>
          <p:cNvPr id="7" name="Content Placeholder 6" descr="A close-up of a machine&#10;&#10;Description automatically generated">
            <a:extLst>
              <a:ext uri="{FF2B5EF4-FFF2-40B4-BE49-F238E27FC236}">
                <a16:creationId xmlns:a16="http://schemas.microsoft.com/office/drawing/2014/main" id="{6EEAF139-DDE3-56B5-0854-821BE0B1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6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307D86-E01C-27C0-2DE1-EF5CA257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82219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Windows 7</a:t>
            </a:r>
          </a:p>
          <a:p>
            <a:r>
              <a:rPr lang="en-US" sz="2200" dirty="0"/>
              <a:t>Intel Core i3 -i5</a:t>
            </a:r>
          </a:p>
          <a:p>
            <a:r>
              <a:rPr lang="en-US" sz="2200" dirty="0"/>
              <a:t>512/1024 Gb Ram</a:t>
            </a:r>
          </a:p>
          <a:p>
            <a:r>
              <a:rPr lang="en-US" sz="2200" dirty="0"/>
              <a:t>No GPU or embedded simple GPU</a:t>
            </a:r>
          </a:p>
          <a:p>
            <a:endParaRPr lang="en-US" sz="2200" dirty="0"/>
          </a:p>
          <a:p>
            <a:r>
              <a:rPr lang="en-US" sz="2200" dirty="0"/>
              <a:t>Top devices has (30%):</a:t>
            </a:r>
          </a:p>
          <a:p>
            <a:r>
              <a:rPr lang="en-US" sz="2200" dirty="0"/>
              <a:t>Windows 10</a:t>
            </a:r>
          </a:p>
          <a:p>
            <a:r>
              <a:rPr lang="en-US" sz="2200" dirty="0"/>
              <a:t>Intel Core i7</a:t>
            </a:r>
          </a:p>
          <a:p>
            <a:r>
              <a:rPr lang="en-US" sz="2200" dirty="0"/>
              <a:t>1024-2047 Gb Ram</a:t>
            </a:r>
          </a:p>
          <a:p>
            <a:r>
              <a:rPr lang="en-US" sz="2200" dirty="0"/>
              <a:t>embedded simple GPU</a:t>
            </a:r>
          </a:p>
        </p:txBody>
      </p:sp>
    </p:spTree>
    <p:extLst>
      <p:ext uri="{BB962C8B-B14F-4D97-AF65-F5344CB8AC3E}">
        <p14:creationId xmlns:p14="http://schemas.microsoft.com/office/powerpoint/2010/main" val="207828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F349-067E-FF20-9CED-12259A71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365125"/>
            <a:ext cx="11481955" cy="1325563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              Original Transformer                             </a:t>
            </a:r>
            <a:r>
              <a:rPr lang="en-US" sz="3200" dirty="0" err="1"/>
              <a:t>FeedForward</a:t>
            </a:r>
            <a:r>
              <a:rPr lang="en-US" sz="3200" dirty="0"/>
              <a:t> Transformer</a:t>
            </a:r>
            <a:endParaRPr lang="ru-RU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E73C8-4595-03F3-FE8B-D847DC2F4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199" y="1940601"/>
            <a:ext cx="3140633" cy="42633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E509D-F45F-7C49-5F25-C9F144B9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3267"/>
            <a:ext cx="3467285" cy="2392037"/>
          </a:xfrm>
          <a:prstGeom prst="rect">
            <a:avLst/>
          </a:prstGeom>
        </p:spPr>
      </p:pic>
      <p:sp>
        <p:nvSpPr>
          <p:cNvPr id="16" name="Callout: Left-Right Arrow 15">
            <a:extLst>
              <a:ext uri="{FF2B5EF4-FFF2-40B4-BE49-F238E27FC236}">
                <a16:creationId xmlns:a16="http://schemas.microsoft.com/office/drawing/2014/main" id="{C898E073-8C3D-00E8-B0AE-4D62F41428B1}"/>
              </a:ext>
            </a:extLst>
          </p:cNvPr>
          <p:cNvSpPr/>
          <p:nvPr/>
        </p:nvSpPr>
        <p:spPr>
          <a:xfrm>
            <a:off x="6307832" y="1336332"/>
            <a:ext cx="837789" cy="5117486"/>
          </a:xfrm>
          <a:prstGeom prst="left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6DD704-A793-2E65-F034-C123DFD7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955" y="1967378"/>
            <a:ext cx="4255019" cy="33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6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51F0-349E-90F2-318E-F2D59DBC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900" y="409120"/>
            <a:ext cx="3091607" cy="2649978"/>
          </a:xfrm>
        </p:spPr>
        <p:txBody>
          <a:bodyPr anchor="b">
            <a:normAutofit fontScale="90000"/>
          </a:bodyPr>
          <a:lstStyle/>
          <a:p>
            <a:r>
              <a:rPr lang="en-US" sz="2000" b="0" i="0" dirty="0">
                <a:solidFill>
                  <a:srgbClr val="181818"/>
                </a:solidFill>
                <a:effectLst/>
                <a:latin typeface="Lucida Calligraphy" panose="03010101010101010101" pitchFamily="66" charset="0"/>
              </a:rPr>
              <a:t>“The sculpture is already complete within the marble block, before I start my work. It is already there, I just have to chisel away the superfluous material.”</a:t>
            </a:r>
            <a:br>
              <a:rPr lang="en-US" sz="1600" b="0" i="0" dirty="0">
                <a:solidFill>
                  <a:srgbClr val="181818"/>
                </a:solidFill>
                <a:effectLst/>
                <a:latin typeface="Merriweather" panose="020F0502020204030204" pitchFamily="2" charset="-52"/>
              </a:rPr>
            </a:br>
            <a:br>
              <a:rPr lang="en-US" sz="1600" b="0" i="0" dirty="0">
                <a:solidFill>
                  <a:srgbClr val="181818"/>
                </a:solidFill>
                <a:effectLst/>
                <a:latin typeface="Merriweather" panose="020F0502020204030204" pitchFamily="2" charset="-52"/>
              </a:rPr>
            </a:br>
            <a:r>
              <a:rPr lang="en-US" sz="1600" b="0" i="0" dirty="0">
                <a:solidFill>
                  <a:srgbClr val="181818"/>
                </a:solidFill>
                <a:effectLst/>
                <a:latin typeface="Merriweather" panose="020F0502020204030204" pitchFamily="2" charset="-52"/>
              </a:rPr>
              <a:t>Michelangelo</a:t>
            </a:r>
            <a:endParaRPr lang="ru-RU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B081B3-0D27-9696-7D51-212F89FAA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140" y="202644"/>
            <a:ext cx="3384267" cy="318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LLM takes input in the form:</a:t>
            </a:r>
          </a:p>
          <a:p>
            <a:r>
              <a:rPr lang="en-US" sz="1800" dirty="0"/>
              <a:t>Batch, Sequence of Tokens</a:t>
            </a:r>
          </a:p>
          <a:p>
            <a:endParaRPr lang="en-US" sz="1800" dirty="0"/>
          </a:p>
          <a:p>
            <a:r>
              <a:rPr lang="en-US" sz="1800" dirty="0"/>
              <a:t>Batch, Sequence, Vector</a:t>
            </a:r>
          </a:p>
          <a:p>
            <a:endParaRPr lang="en-US" sz="1800" dirty="0"/>
          </a:p>
          <a:p>
            <a:r>
              <a:rPr lang="en-US" sz="1800" dirty="0"/>
              <a:t>Batch, Vector, Sequence</a:t>
            </a:r>
          </a:p>
          <a:p>
            <a:endParaRPr lang="en-US" sz="1800" dirty="0"/>
          </a:p>
          <a:p>
            <a:r>
              <a:rPr lang="en-US" sz="1800" dirty="0"/>
              <a:t>Apply Triangular Mask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23134EE-20BC-2F91-C73C-2A50EB22F856}"/>
              </a:ext>
            </a:extLst>
          </p:cNvPr>
          <p:cNvSpPr/>
          <p:nvPr/>
        </p:nvSpPr>
        <p:spPr>
          <a:xfrm>
            <a:off x="6438346" y="1693063"/>
            <a:ext cx="279535" cy="34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18026-8395-E72F-7F4E-695B2ED4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" y="847525"/>
            <a:ext cx="4623080" cy="4313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5F588-1966-A8C3-29ED-49CB75A5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85" y="3467014"/>
            <a:ext cx="4630361" cy="2649978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4B819D7-837C-0BE2-8A76-4BDC78D00D12}"/>
              </a:ext>
            </a:extLst>
          </p:cNvPr>
          <p:cNvSpPr/>
          <p:nvPr/>
        </p:nvSpPr>
        <p:spPr>
          <a:xfrm>
            <a:off x="6438345" y="918486"/>
            <a:ext cx="279535" cy="34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4947BF6-48A0-F5C9-67EE-4F172092F220}"/>
              </a:ext>
            </a:extLst>
          </p:cNvPr>
          <p:cNvSpPr/>
          <p:nvPr/>
        </p:nvSpPr>
        <p:spPr>
          <a:xfrm>
            <a:off x="6438344" y="2388335"/>
            <a:ext cx="279535" cy="34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36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32BC-D579-EE50-B2CB-FB70A70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2" y="455032"/>
            <a:ext cx="10898275" cy="1325563"/>
          </a:xfrm>
        </p:spPr>
        <p:txBody>
          <a:bodyPr/>
          <a:lstStyle/>
          <a:p>
            <a:r>
              <a:rPr lang="en-US" sz="4400" dirty="0"/>
              <a:t>We made a simple next token regression model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FE1D-5104-29F3-D59D-92819EDEC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Marusya</a:t>
            </a:r>
            <a:r>
              <a:rPr lang="en-US" dirty="0"/>
              <a:t> was so playful with the ball. How I adore this ca[…]</a:t>
            </a:r>
            <a:endParaRPr lang="ru-RU" dirty="0"/>
          </a:p>
          <a:p>
            <a:r>
              <a:rPr lang="en-US" dirty="0" err="1"/>
              <a:t>Barsik</a:t>
            </a:r>
            <a:r>
              <a:rPr lang="en-US" dirty="0"/>
              <a:t> was so playful with the mice. How I adore this ca[…]</a:t>
            </a:r>
            <a:endParaRPr lang="ru-RU" dirty="0"/>
          </a:p>
          <a:p>
            <a:endParaRPr lang="ru-RU" dirty="0"/>
          </a:p>
        </p:txBody>
      </p:sp>
      <p:pic>
        <p:nvPicPr>
          <p:cNvPr id="4" name="Picture 2" descr="Загруженное изображение">
            <a:extLst>
              <a:ext uri="{FF2B5EF4-FFF2-40B4-BE49-F238E27FC236}">
                <a16:creationId xmlns:a16="http://schemas.microsoft.com/office/drawing/2014/main" id="{C0625A74-D443-33BC-443B-2935D6DD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70" y="3429000"/>
            <a:ext cx="2182944" cy="24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35DAE-0FE1-C635-C948-31107F63BE31}"/>
              </a:ext>
            </a:extLst>
          </p:cNvPr>
          <p:cNvSpPr txBox="1"/>
          <p:nvPr/>
        </p:nvSpPr>
        <p:spPr>
          <a:xfrm>
            <a:off x="1437670" y="3061127"/>
            <a:ext cx="121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97.6% Cat</a:t>
            </a:r>
            <a:endParaRPr lang="ru-RU" dirty="0"/>
          </a:p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5B2-4D01-146E-96EF-39108F02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40" y="4121874"/>
            <a:ext cx="6957460" cy="2563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C47F9-9C03-3E57-B8C1-D2FB42B0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747" y="2496538"/>
            <a:ext cx="1527051" cy="15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82550-C617-0D40-0FDC-08ED3FA4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ChatGPT as </a:t>
            </a:r>
            <a:br>
              <a:rPr lang="en-US" sz="2800"/>
            </a:br>
            <a:r>
              <a:rPr lang="en-US" sz="2800"/>
              <a:t>Text Corpus Generator: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B486A-1E6E-311A-5145-9EA200EAE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35" y="2444379"/>
            <a:ext cx="5039866" cy="35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B307B-6998-4797-A101-DBD12F73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27" y="2376988"/>
            <a:ext cx="5596128" cy="2000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855C6-602A-6C9B-4BDC-836A6840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27" y="4551036"/>
            <a:ext cx="5540502" cy="15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F20A72-414E-2D3C-1107-4E26B74D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5" y="389986"/>
            <a:ext cx="7580224" cy="4122578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9B6C9-89F0-9B08-ADE3-002CA020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7" y="2320224"/>
            <a:ext cx="6907374" cy="4384680"/>
          </a:xfrm>
          <a:prstGeom prst="rect">
            <a:avLst/>
          </a:prstGeom>
          <a:ln w="228600" cap="sq" cmpd="thickThin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244E09-B0A8-DACA-217C-8B703DC19DBE}"/>
              </a:ext>
            </a:extLst>
          </p:cNvPr>
          <p:cNvSpPr/>
          <p:nvPr/>
        </p:nvSpPr>
        <p:spPr>
          <a:xfrm>
            <a:off x="5522739" y="389986"/>
            <a:ext cx="6555379" cy="1215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84A67-1B1D-01B7-ECF8-4A6E87AF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40" y="412058"/>
            <a:ext cx="6480901" cy="1215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304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347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Avenir Next LT Pro</vt:lpstr>
      <vt:lpstr>Calibri</vt:lpstr>
      <vt:lpstr>Lucida Calligraphy</vt:lpstr>
      <vt:lpstr>Merriweather</vt:lpstr>
      <vt:lpstr>Office Theme</vt:lpstr>
      <vt:lpstr>Small Embedded Language Model</vt:lpstr>
      <vt:lpstr>We are small bank (2 Office and 10 ATMs) And we want to convert to Bitcoin Bank platform</vt:lpstr>
      <vt:lpstr>PowerPoint Presentation</vt:lpstr>
      <vt:lpstr>Software/Hardware on 70% of ATM in the world:</vt:lpstr>
      <vt:lpstr>              Original Transformer                             FeedForward Transformer</vt:lpstr>
      <vt:lpstr>“The sculpture is already complete within the marble block, before I start my work. It is already there, I just have to chisel away the superfluous material.”  Michelangelo</vt:lpstr>
      <vt:lpstr>We made a simple next token regression model</vt:lpstr>
      <vt:lpstr>ChatGPT as  Text Corpus Generator:</vt:lpstr>
      <vt:lpstr>PowerPoint Presentation</vt:lpstr>
      <vt:lpstr>Simplified Self-Supervised Learning 0.1% of tokens replaced with “@”</vt:lpstr>
      <vt:lpstr>This is really fascinating.  ChatGPT as Reward model</vt:lpstr>
      <vt:lpstr>Stopped prematurely. It still makes a lot of errors, good to test now. Let us shift to ChatGPT webpage</vt:lpstr>
      <vt:lpstr>Credits: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Timur Ishuov</dc:creator>
  <cp:lastModifiedBy>Timur Ishuov</cp:lastModifiedBy>
  <cp:revision>7</cp:revision>
  <dcterms:created xsi:type="dcterms:W3CDTF">2024-12-09T11:05:17Z</dcterms:created>
  <dcterms:modified xsi:type="dcterms:W3CDTF">2024-12-17T21:04:50Z</dcterms:modified>
</cp:coreProperties>
</file>